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c1c3a80c5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c1c3a80c5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1c3a80c5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1c3a80c5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1c3a80c5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1c3a80c50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1c3a80c50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1c3a80c50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1c3a80c50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1c3a80c50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152a6f2a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152a6f2a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152a6f2a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152a6f2a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c152a6f2a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c152a6f2a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152a6f2a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152a6f2a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152a6f2a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152a6f2a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c1c3a80c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c1c3a80c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c152a6f2a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c152a6f2a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c152a6f2a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c152a6f2a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152a6f2a2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152a6f2a2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c152a6f2a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c152a6f2a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c152a6f2a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c152a6f2a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c152a6f2a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c152a6f2a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c152a6f2a2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c152a6f2a2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c152a6f2a2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c152a6f2a2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152a6f2a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152a6f2a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c152a6f2a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c152a6f2a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1c3a80c5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1c3a80c5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c152a6f2a2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c152a6f2a2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c152a6f2a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c152a6f2a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1c3a80c5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1c3a80c5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1c3a80c5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1c3a80c5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1c3a80c5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1c3a80c5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1c3a80c5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1c3a80c5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1c3a80c5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1c3a80c5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1c3a80c5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1c3a80c5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0.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215950" y="1384650"/>
            <a:ext cx="8520600" cy="1187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StockBot</a:t>
            </a:r>
            <a:endParaRPr/>
          </a:p>
        </p:txBody>
      </p:sp>
      <p:sp>
        <p:nvSpPr>
          <p:cNvPr id="55" name="Google Shape;55;p13"/>
          <p:cNvSpPr txBox="1"/>
          <p:nvPr>
            <p:ph idx="1" type="subTitle"/>
          </p:nvPr>
        </p:nvSpPr>
        <p:spPr>
          <a:xfrm>
            <a:off x="311700" y="33496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Andrea Gonzalez, Enzo Migliano, Raul Ramon </a:t>
            </a:r>
            <a:endParaRPr>
              <a:solidFill>
                <a:srgbClr val="000000"/>
              </a:solidFill>
            </a:endParaRPr>
          </a:p>
        </p:txBody>
      </p:sp>
      <p:pic>
        <p:nvPicPr>
          <p:cNvPr id="56" name="Google Shape;56;p13"/>
          <p:cNvPicPr preferRelativeResize="0"/>
          <p:nvPr/>
        </p:nvPicPr>
        <p:blipFill>
          <a:blip r:embed="rId3">
            <a:alphaModFix/>
          </a:blip>
          <a:stretch>
            <a:fillRect/>
          </a:stretch>
        </p:blipFill>
        <p:spPr>
          <a:xfrm>
            <a:off x="5794775" y="1384650"/>
            <a:ext cx="1488199" cy="1488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2"/>
          <p:cNvPicPr preferRelativeResize="0"/>
          <p:nvPr/>
        </p:nvPicPr>
        <p:blipFill>
          <a:blip r:embed="rId3">
            <a:alphaModFix/>
          </a:blip>
          <a:stretch>
            <a:fillRect/>
          </a:stretch>
        </p:blipFill>
        <p:spPr>
          <a:xfrm>
            <a:off x="2847575" y="704950"/>
            <a:ext cx="6296427" cy="3921176"/>
          </a:xfrm>
          <a:prstGeom prst="rect">
            <a:avLst/>
          </a:prstGeom>
          <a:noFill/>
          <a:ln>
            <a:noFill/>
          </a:ln>
        </p:spPr>
      </p:pic>
      <p:sp>
        <p:nvSpPr>
          <p:cNvPr id="121" name="Google Shape;121;p22"/>
          <p:cNvSpPr txBox="1"/>
          <p:nvPr/>
        </p:nvSpPr>
        <p:spPr>
          <a:xfrm>
            <a:off x="182775" y="269800"/>
            <a:ext cx="2149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Setting our global variables</a:t>
            </a:r>
            <a:endParaRPr b="1" sz="2000">
              <a:solidFill>
                <a:srgbClr val="FF9900"/>
              </a:solidFill>
            </a:endParaRPr>
          </a:p>
        </p:txBody>
      </p:sp>
      <p:sp>
        <p:nvSpPr>
          <p:cNvPr id="122" name="Google Shape;122;p22"/>
          <p:cNvSpPr txBox="1"/>
          <p:nvPr/>
        </p:nvSpPr>
        <p:spPr>
          <a:xfrm>
            <a:off x="182775" y="1070200"/>
            <a:ext cx="2532600" cy="3837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After setting our starting money value which was $100,000 and the stocks we were going to work with, we built a loop that will start by buying one specific stock, and then it will start the process of buying and selling our main list of stocks selected according to its previous stocks value, meaning that it will buy the stocks with lower value and keep or sell the ones with higher values.</a:t>
            </a:r>
            <a:endParaRPr sz="16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3">
            <a:alphaModFix/>
          </a:blip>
          <a:stretch>
            <a:fillRect/>
          </a:stretch>
        </p:blipFill>
        <p:spPr>
          <a:xfrm>
            <a:off x="726650" y="1227425"/>
            <a:ext cx="7619599" cy="3731050"/>
          </a:xfrm>
          <a:prstGeom prst="rect">
            <a:avLst/>
          </a:prstGeom>
          <a:noFill/>
          <a:ln>
            <a:noFill/>
          </a:ln>
        </p:spPr>
      </p:pic>
      <p:sp>
        <p:nvSpPr>
          <p:cNvPr id="128" name="Google Shape;128;p23"/>
          <p:cNvSpPr txBox="1"/>
          <p:nvPr/>
        </p:nvSpPr>
        <p:spPr>
          <a:xfrm>
            <a:off x="1261950" y="104450"/>
            <a:ext cx="6309600" cy="1391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Times New Roman"/>
                <a:ea typeface="Times New Roman"/>
                <a:cs typeface="Times New Roman"/>
                <a:sym typeface="Times New Roman"/>
              </a:rPr>
              <a:t>We created a function as an “in case of emergency” called ticker_bank that will buy a stock that we assigned to it at the end of the day, so we do not get penalized and lose the money that we have in the account. The stock chosen was bpy because it is a stable and safe to use for this purpose.</a:t>
            </a:r>
            <a:endParaRPr>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4"/>
          <p:cNvPicPr preferRelativeResize="0"/>
          <p:nvPr/>
        </p:nvPicPr>
        <p:blipFill>
          <a:blip r:embed="rId3">
            <a:alphaModFix/>
          </a:blip>
          <a:stretch>
            <a:fillRect/>
          </a:stretch>
        </p:blipFill>
        <p:spPr>
          <a:xfrm>
            <a:off x="781825" y="783275"/>
            <a:ext cx="7580353" cy="3936075"/>
          </a:xfrm>
          <a:prstGeom prst="rect">
            <a:avLst/>
          </a:prstGeom>
          <a:noFill/>
          <a:ln>
            <a:noFill/>
          </a:ln>
        </p:spPr>
      </p:pic>
      <p:sp>
        <p:nvSpPr>
          <p:cNvPr id="134" name="Google Shape;134;p24"/>
          <p:cNvSpPr txBox="1"/>
          <p:nvPr/>
        </p:nvSpPr>
        <p:spPr>
          <a:xfrm>
            <a:off x="825325" y="147950"/>
            <a:ext cx="5952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FF9900"/>
                </a:solidFill>
              </a:rPr>
              <a:t>Selling Stocks</a:t>
            </a:r>
            <a:endParaRPr b="1" sz="2000">
              <a:solidFill>
                <a:srgbClr val="FF99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0" y="1097309"/>
            <a:ext cx="9144001" cy="3523282"/>
          </a:xfrm>
          <a:prstGeom prst="rect">
            <a:avLst/>
          </a:prstGeom>
          <a:noFill/>
          <a:ln>
            <a:noFill/>
          </a:ln>
        </p:spPr>
      </p:pic>
      <p:sp>
        <p:nvSpPr>
          <p:cNvPr id="140" name="Google Shape;140;p25"/>
          <p:cNvSpPr txBox="1"/>
          <p:nvPr/>
        </p:nvSpPr>
        <p:spPr>
          <a:xfrm>
            <a:off x="983450" y="348100"/>
            <a:ext cx="6901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Making sure we can </a:t>
            </a:r>
            <a:r>
              <a:rPr lang="en"/>
              <a:t>know</a:t>
            </a:r>
            <a:r>
              <a:rPr lang="en"/>
              <a:t> how much money was lost, what was our profit and if we were able to buy our “emergency” stock BPY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6"/>
          <p:cNvPicPr preferRelativeResize="0"/>
          <p:nvPr/>
        </p:nvPicPr>
        <p:blipFill>
          <a:blip r:embed="rId3">
            <a:alphaModFix/>
          </a:blip>
          <a:stretch>
            <a:fillRect/>
          </a:stretch>
        </p:blipFill>
        <p:spPr>
          <a:xfrm>
            <a:off x="916750" y="879025"/>
            <a:ext cx="6962324" cy="3880950"/>
          </a:xfrm>
          <a:prstGeom prst="rect">
            <a:avLst/>
          </a:prstGeom>
          <a:noFill/>
          <a:ln>
            <a:noFill/>
          </a:ln>
        </p:spPr>
      </p:pic>
      <p:sp>
        <p:nvSpPr>
          <p:cNvPr id="146" name="Google Shape;146;p26"/>
          <p:cNvSpPr txBox="1"/>
          <p:nvPr/>
        </p:nvSpPr>
        <p:spPr>
          <a:xfrm>
            <a:off x="1026950" y="269825"/>
            <a:ext cx="5848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FF9900"/>
                </a:solidFill>
              </a:rPr>
              <a:t>Buying Stocks</a:t>
            </a:r>
            <a:endParaRPr b="1" sz="2000">
              <a:solidFill>
                <a:srgbClr val="FF99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150" name="Shape 150"/>
        <p:cNvGrpSpPr/>
        <p:nvPr/>
      </p:nvGrpSpPr>
      <p:grpSpPr>
        <a:xfrm>
          <a:off x="0" y="0"/>
          <a:ext cx="0" cy="0"/>
          <a:chOff x="0" y="0"/>
          <a:chExt cx="0" cy="0"/>
        </a:xfrm>
      </p:grpSpPr>
      <p:sp>
        <p:nvSpPr>
          <p:cNvPr id="151" name="Google Shape;151;p27"/>
          <p:cNvSpPr txBox="1"/>
          <p:nvPr>
            <p:ph type="ctrTitle"/>
          </p:nvPr>
        </p:nvSpPr>
        <p:spPr>
          <a:xfrm>
            <a:off x="-409225" y="1384650"/>
            <a:ext cx="8520600" cy="1187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Crystal Ball</a:t>
            </a:r>
            <a:endParaRPr/>
          </a:p>
        </p:txBody>
      </p:sp>
      <p:pic>
        <p:nvPicPr>
          <p:cNvPr id="152" name="Google Shape;152;p27"/>
          <p:cNvPicPr preferRelativeResize="0"/>
          <p:nvPr/>
        </p:nvPicPr>
        <p:blipFill>
          <a:blip r:embed="rId3">
            <a:alphaModFix/>
          </a:blip>
          <a:stretch>
            <a:fillRect/>
          </a:stretch>
        </p:blipFill>
        <p:spPr>
          <a:xfrm>
            <a:off x="6548450" y="1004912"/>
            <a:ext cx="1946576" cy="1946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2883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Roboto"/>
                <a:ea typeface="Roboto"/>
                <a:cs typeface="Roboto"/>
                <a:sym typeface="Roboto"/>
              </a:rPr>
              <a:t>The project</a:t>
            </a:r>
            <a:endParaRPr b="1">
              <a:latin typeface="Roboto"/>
              <a:ea typeface="Roboto"/>
              <a:cs typeface="Roboto"/>
              <a:sym typeface="Roboto"/>
            </a:endParaRPr>
          </a:p>
        </p:txBody>
      </p:sp>
      <p:sp>
        <p:nvSpPr>
          <p:cNvPr id="158" name="Google Shape;158;p28"/>
          <p:cNvSpPr txBox="1"/>
          <p:nvPr>
            <p:ph idx="1" type="body"/>
          </p:nvPr>
        </p:nvSpPr>
        <p:spPr>
          <a:xfrm>
            <a:off x="243375" y="983450"/>
            <a:ext cx="8520600" cy="3594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The objective of our project was to create an automated function based script that gets the most recent data of the </a:t>
            </a:r>
            <a:r>
              <a:rPr lang="en" sz="1400">
                <a:solidFill>
                  <a:schemeClr val="dk1"/>
                </a:solidFill>
                <a:latin typeface="Times New Roman"/>
                <a:ea typeface="Times New Roman"/>
                <a:cs typeface="Times New Roman"/>
                <a:sym typeface="Times New Roman"/>
              </a:rPr>
              <a:t>FAANG</a:t>
            </a:r>
            <a:r>
              <a:rPr lang="en" sz="1400">
                <a:solidFill>
                  <a:schemeClr val="dk1"/>
                </a:solidFill>
                <a:latin typeface="Times New Roman"/>
                <a:ea typeface="Times New Roman"/>
                <a:cs typeface="Times New Roman"/>
                <a:sym typeface="Times New Roman"/>
              </a:rPr>
              <a:t> stocks and perform predictions about the next 30 minutes.</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highlight>
                  <a:srgbClr val="FFFFFF"/>
                </a:highlight>
                <a:latin typeface="Times New Roman"/>
                <a:ea typeface="Times New Roman"/>
                <a:cs typeface="Times New Roman"/>
                <a:sym typeface="Times New Roman"/>
              </a:rPr>
              <a:t>Also, our program would calculate the metrics of the prediction of the stocks. The according to the predictions we would then classify the stocks into up, down, or same.</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The testing set had to be of at least one month worth of historical data and the training at least two months.</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Finally, we utilized the tiingo API for the purpose of the project.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Libraries Utilized</a:t>
            </a:r>
            <a:endParaRPr>
              <a:solidFill>
                <a:srgbClr val="0000FF"/>
              </a:solidFill>
            </a:endParaRPr>
          </a:p>
        </p:txBody>
      </p:sp>
      <p:sp>
        <p:nvSpPr>
          <p:cNvPr id="164" name="Google Shape;164;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5" name="Google Shape;165;p29"/>
          <p:cNvPicPr preferRelativeResize="0"/>
          <p:nvPr/>
        </p:nvPicPr>
        <p:blipFill>
          <a:blip r:embed="rId3">
            <a:alphaModFix/>
          </a:blip>
          <a:stretch>
            <a:fillRect/>
          </a:stretch>
        </p:blipFill>
        <p:spPr>
          <a:xfrm>
            <a:off x="3038478" y="1209323"/>
            <a:ext cx="3067032" cy="3700525"/>
          </a:xfrm>
          <a:prstGeom prst="rect">
            <a:avLst/>
          </a:prstGeom>
          <a:noFill/>
          <a:ln>
            <a:noFill/>
          </a:ln>
        </p:spPr>
      </p:pic>
      <p:pic>
        <p:nvPicPr>
          <p:cNvPr id="166" name="Google Shape;166;p29"/>
          <p:cNvPicPr preferRelativeResize="0"/>
          <p:nvPr/>
        </p:nvPicPr>
        <p:blipFill>
          <a:blip r:embed="rId4">
            <a:alphaModFix/>
          </a:blip>
          <a:stretch>
            <a:fillRect/>
          </a:stretch>
        </p:blipFill>
        <p:spPr>
          <a:xfrm>
            <a:off x="7897700" y="264069"/>
            <a:ext cx="934601" cy="934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172" name="Google Shape;172;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3" name="Google Shape;173;p30"/>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174" name="Google Shape;174;p30"/>
          <p:cNvPicPr preferRelativeResize="0"/>
          <p:nvPr/>
        </p:nvPicPr>
        <p:blipFill>
          <a:blip r:embed="rId4">
            <a:alphaModFix/>
          </a:blip>
          <a:stretch>
            <a:fillRect/>
          </a:stretch>
        </p:blipFill>
        <p:spPr>
          <a:xfrm>
            <a:off x="1094340" y="1257527"/>
            <a:ext cx="7221685" cy="341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180" name="Google Shape;180;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1" name="Google Shape;181;p31"/>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182" name="Google Shape;182;p31"/>
          <p:cNvPicPr preferRelativeResize="0"/>
          <p:nvPr/>
        </p:nvPicPr>
        <p:blipFill>
          <a:blip r:embed="rId4">
            <a:alphaModFix/>
          </a:blip>
          <a:stretch>
            <a:fillRect/>
          </a:stretch>
        </p:blipFill>
        <p:spPr>
          <a:xfrm>
            <a:off x="549486" y="1328299"/>
            <a:ext cx="8282813" cy="3064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p:nvPr/>
        </p:nvSpPr>
        <p:spPr>
          <a:xfrm>
            <a:off x="2715050" y="3831325"/>
            <a:ext cx="6429000" cy="774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txBox="1"/>
          <p:nvPr>
            <p:ph type="title"/>
          </p:nvPr>
        </p:nvSpPr>
        <p:spPr>
          <a:xfrm>
            <a:off x="311700" y="2883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Roboto"/>
                <a:ea typeface="Roboto"/>
                <a:cs typeface="Roboto"/>
                <a:sym typeface="Roboto"/>
              </a:rPr>
              <a:t>Instructions</a:t>
            </a:r>
            <a:endParaRPr b="1">
              <a:latin typeface="Roboto"/>
              <a:ea typeface="Roboto"/>
              <a:cs typeface="Roboto"/>
              <a:sym typeface="Roboto"/>
            </a:endParaRPr>
          </a:p>
        </p:txBody>
      </p:sp>
      <p:sp>
        <p:nvSpPr>
          <p:cNvPr id="63" name="Google Shape;63;p14"/>
          <p:cNvSpPr txBox="1"/>
          <p:nvPr>
            <p:ph idx="1" type="body"/>
          </p:nvPr>
        </p:nvSpPr>
        <p:spPr>
          <a:xfrm>
            <a:off x="243375" y="983450"/>
            <a:ext cx="8520600" cy="3594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For this project we will assume that we are “</a:t>
            </a:r>
            <a:r>
              <a:rPr lang="en" sz="1400">
                <a:solidFill>
                  <a:schemeClr val="dk1"/>
                </a:solidFill>
                <a:highlight>
                  <a:srgbClr val="FFFFFF"/>
                </a:highlight>
                <a:latin typeface="Times New Roman"/>
                <a:ea typeface="Times New Roman"/>
                <a:cs typeface="Times New Roman"/>
                <a:sym typeface="Times New Roman"/>
              </a:rPr>
              <a:t>algotraders” in a IEX stock market exchange game.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highlight>
                  <a:srgbClr val="FFFFFF"/>
                </a:highlight>
                <a:latin typeface="Times New Roman"/>
                <a:ea typeface="Times New Roman"/>
                <a:cs typeface="Times New Roman"/>
                <a:sym typeface="Times New Roman"/>
              </a:rPr>
              <a:t>We created algorithmic trading models that buy and sell stocks in the market automatically</a:t>
            </a:r>
            <a:r>
              <a:rPr lang="en" sz="1400">
                <a:solidFill>
                  <a:schemeClr val="dk1"/>
                </a:solidFill>
                <a:latin typeface="Times New Roman"/>
                <a:ea typeface="Times New Roman"/>
                <a:cs typeface="Times New Roman"/>
                <a:sym typeface="Times New Roman"/>
              </a:rPr>
              <a:t> from a script running in our own EC2 instance.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According to the rules, we need to have </a:t>
            </a:r>
            <a:r>
              <a:rPr lang="en" sz="1200">
                <a:solidFill>
                  <a:schemeClr val="dk1"/>
                </a:solidFill>
                <a:latin typeface="Times New Roman"/>
                <a:ea typeface="Times New Roman"/>
                <a:cs typeface="Times New Roman"/>
                <a:sym typeface="Times New Roman"/>
              </a:rPr>
              <a:t>250 successful trades per day, we can only trade the same</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64" name="Google Shape;64;p14"/>
          <p:cNvPicPr preferRelativeResize="0"/>
          <p:nvPr/>
        </p:nvPicPr>
        <p:blipFill>
          <a:blip r:embed="rId3">
            <a:alphaModFix/>
          </a:blip>
          <a:stretch>
            <a:fillRect/>
          </a:stretch>
        </p:blipFill>
        <p:spPr>
          <a:xfrm>
            <a:off x="0" y="3612275"/>
            <a:ext cx="2296851" cy="1531226"/>
          </a:xfrm>
          <a:prstGeom prst="rect">
            <a:avLst/>
          </a:prstGeom>
          <a:noFill/>
          <a:ln>
            <a:noFill/>
          </a:ln>
        </p:spPr>
      </p:pic>
      <p:sp>
        <p:nvSpPr>
          <p:cNvPr id="65" name="Google Shape;65;p14"/>
          <p:cNvSpPr txBox="1"/>
          <p:nvPr/>
        </p:nvSpPr>
        <p:spPr>
          <a:xfrm>
            <a:off x="2880375" y="3894625"/>
            <a:ext cx="5883600" cy="648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lang="en">
                <a:solidFill>
                  <a:schemeClr val="dk1"/>
                </a:solidFill>
                <a:latin typeface="Times New Roman"/>
                <a:ea typeface="Times New Roman"/>
                <a:cs typeface="Times New Roman"/>
                <a:sym typeface="Times New Roman"/>
              </a:rPr>
              <a:t>Our goal is to maximize our profit as a team to beat out all of the other hedge funds while trying to avoid getting penalties from the game’s rules.</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188" name="Google Shape;18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9" name="Google Shape;189;p32"/>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190" name="Google Shape;190;p32"/>
          <p:cNvPicPr preferRelativeResize="0"/>
          <p:nvPr/>
        </p:nvPicPr>
        <p:blipFill>
          <a:blip r:embed="rId4">
            <a:alphaModFix/>
          </a:blip>
          <a:stretch>
            <a:fillRect/>
          </a:stretch>
        </p:blipFill>
        <p:spPr>
          <a:xfrm>
            <a:off x="510375" y="1819237"/>
            <a:ext cx="8123250" cy="1505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196" name="Google Shape;196;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7" name="Google Shape;197;p33"/>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198" name="Google Shape;198;p33"/>
          <p:cNvPicPr preferRelativeResize="0"/>
          <p:nvPr/>
        </p:nvPicPr>
        <p:blipFill>
          <a:blip r:embed="rId4">
            <a:alphaModFix/>
          </a:blip>
          <a:stretch>
            <a:fillRect/>
          </a:stretch>
        </p:blipFill>
        <p:spPr>
          <a:xfrm>
            <a:off x="446450" y="1289750"/>
            <a:ext cx="8119051" cy="3587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04" name="Google Shape;204;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5" name="Google Shape;205;p34"/>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06" name="Google Shape;206;p34"/>
          <p:cNvPicPr preferRelativeResize="0"/>
          <p:nvPr/>
        </p:nvPicPr>
        <p:blipFill>
          <a:blip r:embed="rId4">
            <a:alphaModFix/>
          </a:blip>
          <a:stretch>
            <a:fillRect/>
          </a:stretch>
        </p:blipFill>
        <p:spPr>
          <a:xfrm>
            <a:off x="0" y="337862"/>
            <a:ext cx="9143999" cy="44677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12" name="Google Shape;212;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3" name="Google Shape;213;p35"/>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14" name="Google Shape;214;p35"/>
          <p:cNvPicPr preferRelativeResize="0"/>
          <p:nvPr/>
        </p:nvPicPr>
        <p:blipFill>
          <a:blip r:embed="rId4">
            <a:alphaModFix/>
          </a:blip>
          <a:stretch>
            <a:fillRect/>
          </a:stretch>
        </p:blipFill>
        <p:spPr>
          <a:xfrm>
            <a:off x="766125" y="1441238"/>
            <a:ext cx="7611751" cy="2838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20" name="Google Shape;220;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1" name="Google Shape;221;p36"/>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22" name="Google Shape;222;p36"/>
          <p:cNvPicPr preferRelativeResize="0"/>
          <p:nvPr/>
        </p:nvPicPr>
        <p:blipFill>
          <a:blip r:embed="rId4">
            <a:alphaModFix/>
          </a:blip>
          <a:stretch>
            <a:fillRect/>
          </a:stretch>
        </p:blipFill>
        <p:spPr>
          <a:xfrm>
            <a:off x="2109590" y="1017725"/>
            <a:ext cx="5343884" cy="4097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28" name="Google Shape;228;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9" name="Google Shape;229;p37"/>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30" name="Google Shape;230;p37"/>
          <p:cNvPicPr preferRelativeResize="0"/>
          <p:nvPr/>
        </p:nvPicPr>
        <p:blipFill>
          <a:blip r:embed="rId4">
            <a:alphaModFix/>
          </a:blip>
          <a:stretch>
            <a:fillRect/>
          </a:stretch>
        </p:blipFill>
        <p:spPr>
          <a:xfrm>
            <a:off x="1025966" y="1017725"/>
            <a:ext cx="7308158" cy="38666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36" name="Google Shape;236;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7" name="Google Shape;237;p38"/>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38" name="Google Shape;238;p38"/>
          <p:cNvPicPr preferRelativeResize="0"/>
          <p:nvPr/>
        </p:nvPicPr>
        <p:blipFill>
          <a:blip r:embed="rId4">
            <a:alphaModFix/>
          </a:blip>
          <a:stretch>
            <a:fillRect/>
          </a:stretch>
        </p:blipFill>
        <p:spPr>
          <a:xfrm>
            <a:off x="1718227" y="1357675"/>
            <a:ext cx="5707549" cy="3416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44" name="Google Shape;244;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5" name="Google Shape;245;p39"/>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46" name="Google Shape;246;p39"/>
          <p:cNvPicPr preferRelativeResize="0"/>
          <p:nvPr/>
        </p:nvPicPr>
        <p:blipFill>
          <a:blip r:embed="rId4">
            <a:alphaModFix/>
          </a:blip>
          <a:stretch>
            <a:fillRect/>
          </a:stretch>
        </p:blipFill>
        <p:spPr>
          <a:xfrm>
            <a:off x="1529499" y="1198700"/>
            <a:ext cx="6085000" cy="37168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52" name="Google Shape;252;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3" name="Google Shape;253;p40"/>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54" name="Google Shape;254;p40"/>
          <p:cNvPicPr preferRelativeResize="0"/>
          <p:nvPr/>
        </p:nvPicPr>
        <p:blipFill>
          <a:blip r:embed="rId4">
            <a:alphaModFix/>
          </a:blip>
          <a:stretch>
            <a:fillRect/>
          </a:stretch>
        </p:blipFill>
        <p:spPr>
          <a:xfrm>
            <a:off x="1000563" y="1563276"/>
            <a:ext cx="7142876" cy="28019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60" name="Google Shape;260;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1" name="Google Shape;261;p41"/>
          <p:cNvPicPr preferRelativeResize="0"/>
          <p:nvPr/>
        </p:nvPicPr>
        <p:blipFill>
          <a:blip r:embed="rId3">
            <a:alphaModFix/>
          </a:blip>
          <a:stretch>
            <a:fillRect/>
          </a:stretch>
        </p:blipFill>
        <p:spPr>
          <a:xfrm>
            <a:off x="1120200" y="1747123"/>
            <a:ext cx="7029199" cy="2358974"/>
          </a:xfrm>
          <a:prstGeom prst="rect">
            <a:avLst/>
          </a:prstGeom>
          <a:noFill/>
          <a:ln>
            <a:noFill/>
          </a:ln>
        </p:spPr>
      </p:pic>
      <p:pic>
        <p:nvPicPr>
          <p:cNvPr id="262" name="Google Shape;262;p41"/>
          <p:cNvPicPr preferRelativeResize="0"/>
          <p:nvPr/>
        </p:nvPicPr>
        <p:blipFill>
          <a:blip r:embed="rId4">
            <a:alphaModFix/>
          </a:blip>
          <a:stretch>
            <a:fillRect/>
          </a:stretch>
        </p:blipFill>
        <p:spPr>
          <a:xfrm>
            <a:off x="7897700" y="264069"/>
            <a:ext cx="934601" cy="9346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566900"/>
            <a:ext cx="1881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120">
                <a:solidFill>
                  <a:schemeClr val="accent1"/>
                </a:solidFill>
              </a:rPr>
              <a:t>Strategy #1</a:t>
            </a:r>
            <a:endParaRPr b="1" sz="2120">
              <a:solidFill>
                <a:schemeClr val="accent1"/>
              </a:solidFill>
            </a:endParaRPr>
          </a:p>
        </p:txBody>
      </p:sp>
      <p:sp>
        <p:nvSpPr>
          <p:cNvPr id="71" name="Google Shape;71;p15"/>
          <p:cNvSpPr txBox="1"/>
          <p:nvPr>
            <p:ph idx="1" type="body"/>
          </p:nvPr>
        </p:nvSpPr>
        <p:spPr>
          <a:xfrm>
            <a:off x="311700" y="1218425"/>
            <a:ext cx="8520600" cy="3255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00">
                <a:solidFill>
                  <a:schemeClr val="accent1"/>
                </a:solidFill>
                <a:latin typeface="Times New Roman"/>
                <a:ea typeface="Times New Roman"/>
                <a:cs typeface="Times New Roman"/>
                <a:sym typeface="Times New Roman"/>
              </a:rPr>
              <a:t>Normalization min-max:</a:t>
            </a:r>
            <a:r>
              <a:rPr lang="en" sz="1400">
                <a:solidFill>
                  <a:schemeClr val="dk1"/>
                </a:solidFill>
                <a:latin typeface="Times New Roman"/>
                <a:ea typeface="Times New Roman"/>
                <a:cs typeface="Times New Roman"/>
                <a:sym typeface="Times New Roman"/>
              </a:rPr>
              <a:t> By doing </a:t>
            </a:r>
            <a:r>
              <a:rPr lang="en" sz="1400">
                <a:solidFill>
                  <a:schemeClr val="dk1"/>
                </a:solidFill>
                <a:highlight>
                  <a:srgbClr val="FFFFFF"/>
                </a:highlight>
                <a:latin typeface="Times New Roman"/>
                <a:ea typeface="Times New Roman"/>
                <a:cs typeface="Times New Roman"/>
                <a:sym typeface="Times New Roman"/>
              </a:rPr>
              <a:t>min-max normalization we will normalize the data and for every feature the minimum value gets transformed into a 0, the maximum value gets transformed into a 1, and every other value gets transformed into a decimal between 0 and 1.</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Our goal is to use normalization</a:t>
            </a:r>
            <a:r>
              <a:rPr lang="en" sz="1400">
                <a:solidFill>
                  <a:srgbClr val="202124"/>
                </a:solidFill>
                <a:highlight>
                  <a:srgbClr val="FFFFFF"/>
                </a:highlight>
                <a:latin typeface="Times New Roman"/>
                <a:ea typeface="Times New Roman"/>
                <a:cs typeface="Times New Roman"/>
                <a:sym typeface="Times New Roman"/>
              </a:rPr>
              <a:t> is to transform features to be on a similar scale. This will improve the performance and training stability of the model to help us </a:t>
            </a:r>
            <a:r>
              <a:rPr lang="en" sz="1400">
                <a:solidFill>
                  <a:schemeClr val="dk1"/>
                </a:solidFill>
                <a:latin typeface="Times New Roman"/>
                <a:ea typeface="Times New Roman"/>
                <a:cs typeface="Times New Roman"/>
                <a:sym typeface="Times New Roman"/>
              </a:rPr>
              <a:t>decide </a:t>
            </a:r>
            <a:r>
              <a:rPr lang="en" sz="1400">
                <a:solidFill>
                  <a:schemeClr val="dk1"/>
                </a:solidFill>
                <a:latin typeface="Times New Roman"/>
                <a:ea typeface="Times New Roman"/>
                <a:cs typeface="Times New Roman"/>
                <a:sym typeface="Times New Roman"/>
              </a:rPr>
              <a:t>which</a:t>
            </a:r>
            <a:r>
              <a:rPr lang="en" sz="1400">
                <a:solidFill>
                  <a:schemeClr val="dk1"/>
                </a:solidFill>
                <a:latin typeface="Times New Roman"/>
                <a:ea typeface="Times New Roman"/>
                <a:cs typeface="Times New Roman"/>
                <a:sym typeface="Times New Roman"/>
              </a:rPr>
              <a:t> stock is will result will be better to buy or sell according to its </a:t>
            </a:r>
            <a:r>
              <a:rPr lang="en" sz="1400">
                <a:solidFill>
                  <a:schemeClr val="dk1"/>
                </a:solidFill>
                <a:latin typeface="Times New Roman"/>
                <a:ea typeface="Times New Roman"/>
                <a:cs typeface="Times New Roman"/>
                <a:sym typeface="Times New Roman"/>
              </a:rPr>
              <a:t>value</a:t>
            </a:r>
            <a:r>
              <a:rPr lang="en" sz="1400">
                <a:solidFill>
                  <a:schemeClr val="dk1"/>
                </a:solidFill>
                <a:latin typeface="Times New Roman"/>
                <a:ea typeface="Times New Roman"/>
                <a:cs typeface="Times New Roman"/>
                <a:sym typeface="Times New Roman"/>
              </a:rPr>
              <a:t>.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sz="1200">
              <a:solidFill>
                <a:schemeClr val="dk1"/>
              </a:solidFill>
              <a:latin typeface="Calibri"/>
              <a:ea typeface="Calibri"/>
              <a:cs typeface="Calibri"/>
              <a:sym typeface="Calibri"/>
            </a:endParaRPr>
          </a:p>
        </p:txBody>
      </p:sp>
      <p:pic>
        <p:nvPicPr>
          <p:cNvPr id="72" name="Google Shape;72;p15"/>
          <p:cNvPicPr preferRelativeResize="0"/>
          <p:nvPr/>
        </p:nvPicPr>
        <p:blipFill rotWithShape="1">
          <a:blip r:embed="rId3">
            <a:alphaModFix/>
          </a:blip>
          <a:srcRect b="7612" l="0" r="0" t="0"/>
          <a:stretch/>
        </p:blipFill>
        <p:spPr>
          <a:xfrm>
            <a:off x="5062300" y="3022350"/>
            <a:ext cx="4081700" cy="2121149"/>
          </a:xfrm>
          <a:prstGeom prst="rect">
            <a:avLst/>
          </a:prstGeom>
          <a:noFill/>
          <a:ln>
            <a:noFill/>
          </a:ln>
        </p:spPr>
      </p:pic>
      <p:sp>
        <p:nvSpPr>
          <p:cNvPr id="73" name="Google Shape;73;p15"/>
          <p:cNvSpPr txBox="1"/>
          <p:nvPr/>
        </p:nvSpPr>
        <p:spPr>
          <a:xfrm>
            <a:off x="2976450" y="149275"/>
            <a:ext cx="2367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u="sng">
                <a:solidFill>
                  <a:srgbClr val="FF9900"/>
                </a:solidFill>
                <a:latin typeface="Roboto"/>
                <a:ea typeface="Roboto"/>
                <a:cs typeface="Roboto"/>
                <a:sym typeface="Roboto"/>
              </a:rPr>
              <a:t>STRATEGIES</a:t>
            </a:r>
            <a:endParaRPr b="1" sz="2200" u="sng">
              <a:solidFill>
                <a:srgbClr val="FF99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gtEl>
                                        <p:attrNameLst>
                                          <p:attrName>style.visibility</p:attrName>
                                        </p:attrNameLst>
                                      </p:cBhvr>
                                      <p:to>
                                        <p:strVal val="visible"/>
                                      </p:to>
                                    </p:set>
                                  </p:childTnLst>
                                </p:cTn>
                              </p:par>
                            </p:childTnLst>
                          </p:cTn>
                        </p:par>
                        <p:par>
                          <p:cTn fill="hold">
                            <p:stCondLst>
                              <p:cond delay="2100"/>
                            </p:stCondLst>
                            <p:childTnLst>
                              <p:par>
                                <p:cTn fill="hold" nodeType="afterEffect" presetClass="exit" presetID="1" presetSubtype="0">
                                  <p:stCondLst>
                                    <p:cond delay="0"/>
                                  </p:stCondLst>
                                  <p:childTnLst>
                                    <p:set>
                                      <p:cBhvr>
                                        <p:cTn dur="1" fill="hold">
                                          <p:stCondLst>
                                            <p:cond delay="1700"/>
                                          </p:stCondLst>
                                        </p:cTn>
                                        <p:tgtEl>
                                          <p:spTgt spid="73"/>
                                        </p:tgtEl>
                                        <p:attrNameLst>
                                          <p:attrName>style.visibility</p:attrName>
                                        </p:attrNameLst>
                                      </p:cBhvr>
                                      <p:to>
                                        <p:strVal val="hidden"/>
                                      </p:to>
                                    </p:set>
                                  </p:childTnLst>
                                </p:cTn>
                              </p:par>
                            </p:childTnLst>
                          </p:cTn>
                        </p:par>
                        <p:par>
                          <p:cTn fill="hold">
                            <p:stCondLst>
                              <p:cond delay="3800"/>
                            </p:stCondLst>
                            <p:childTnLst>
                              <p:par>
                                <p:cTn fill="hold" nodeType="after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68" name="Google Shape;268;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9" name="Google Shape;269;p42"/>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70" name="Google Shape;270;p42"/>
          <p:cNvPicPr preferRelativeResize="0"/>
          <p:nvPr/>
        </p:nvPicPr>
        <p:blipFill>
          <a:blip r:embed="rId4">
            <a:alphaModFix/>
          </a:blip>
          <a:stretch>
            <a:fillRect/>
          </a:stretch>
        </p:blipFill>
        <p:spPr>
          <a:xfrm>
            <a:off x="851375" y="1749699"/>
            <a:ext cx="7441250" cy="2221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3"/>
          <p:cNvSpPr txBox="1"/>
          <p:nvPr>
            <p:ph type="title"/>
          </p:nvPr>
        </p:nvSpPr>
        <p:spPr>
          <a:xfrm>
            <a:off x="311700" y="1918150"/>
            <a:ext cx="85206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5220"/>
              <a:t>THANK YOU!</a:t>
            </a:r>
            <a:endParaRPr sz="5220"/>
          </a:p>
        </p:txBody>
      </p:sp>
      <p:pic>
        <p:nvPicPr>
          <p:cNvPr id="276" name="Google Shape;276;p43"/>
          <p:cNvPicPr preferRelativeResize="0"/>
          <p:nvPr/>
        </p:nvPicPr>
        <p:blipFill>
          <a:blip r:embed="rId3">
            <a:alphaModFix/>
          </a:blip>
          <a:stretch>
            <a:fillRect/>
          </a:stretch>
        </p:blipFill>
        <p:spPr>
          <a:xfrm>
            <a:off x="7329350" y="1918144"/>
            <a:ext cx="934601" cy="934625"/>
          </a:xfrm>
          <a:prstGeom prst="rect">
            <a:avLst/>
          </a:prstGeom>
          <a:noFill/>
          <a:ln>
            <a:noFill/>
          </a:ln>
        </p:spPr>
      </p:pic>
      <p:pic>
        <p:nvPicPr>
          <p:cNvPr id="277" name="Google Shape;277;p43"/>
          <p:cNvPicPr preferRelativeResize="0"/>
          <p:nvPr/>
        </p:nvPicPr>
        <p:blipFill>
          <a:blip r:embed="rId4">
            <a:alphaModFix/>
          </a:blip>
          <a:stretch>
            <a:fillRect/>
          </a:stretch>
        </p:blipFill>
        <p:spPr>
          <a:xfrm>
            <a:off x="693900" y="1641363"/>
            <a:ext cx="1488200" cy="1488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3667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120">
                <a:solidFill>
                  <a:schemeClr val="accent1"/>
                </a:solidFill>
              </a:rPr>
              <a:t>Strategy #2</a:t>
            </a:r>
            <a:endParaRPr b="1" sz="2120">
              <a:solidFill>
                <a:schemeClr val="accent1"/>
              </a:solidFill>
            </a:endParaRPr>
          </a:p>
        </p:txBody>
      </p:sp>
      <p:sp>
        <p:nvSpPr>
          <p:cNvPr id="79" name="Google Shape;79;p16"/>
          <p:cNvSpPr txBox="1"/>
          <p:nvPr>
            <p:ph idx="1" type="body"/>
          </p:nvPr>
        </p:nvSpPr>
        <p:spPr>
          <a:xfrm>
            <a:off x="311700" y="10567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600">
                <a:solidFill>
                  <a:schemeClr val="accent1"/>
                </a:solidFill>
                <a:latin typeface="Times New Roman"/>
                <a:ea typeface="Times New Roman"/>
                <a:cs typeface="Times New Roman"/>
                <a:sym typeface="Times New Roman"/>
              </a:rPr>
              <a:t>Candlestick Method:</a:t>
            </a:r>
            <a:r>
              <a:rPr b="1" lang="en" sz="1600">
                <a:solidFill>
                  <a:schemeClr val="dk1"/>
                </a:solidFill>
                <a:latin typeface="Times New Roman"/>
                <a:ea typeface="Times New Roman"/>
                <a:cs typeface="Times New Roman"/>
                <a:sym typeface="Times New Roman"/>
              </a:rPr>
              <a:t> </a:t>
            </a:r>
            <a:r>
              <a:rPr lang="en" sz="1400">
                <a:solidFill>
                  <a:schemeClr val="dk1"/>
                </a:solidFill>
                <a:latin typeface="Times New Roman"/>
                <a:ea typeface="Times New Roman"/>
                <a:cs typeface="Times New Roman"/>
                <a:sym typeface="Times New Roman"/>
              </a:rPr>
              <a:t>In this bot. We utilized the candles to seek for trends in the date. We would record the previous closing point and the current closing point.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If the current closing point was higher than the last closing point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If not we would wait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We would only sell if the price we </a:t>
            </a:r>
            <a:r>
              <a:rPr b="1" lang="en" sz="1200">
                <a:solidFill>
                  <a:srgbClr val="202124"/>
                </a:solidFill>
                <a:highlight>
                  <a:srgbClr val="FFFFFF"/>
                </a:highlight>
              </a:rPr>
              <a:t>bought </a:t>
            </a:r>
            <a:r>
              <a:rPr lang="en" sz="1400">
                <a:solidFill>
                  <a:schemeClr val="dk1"/>
                </a:solidFill>
                <a:latin typeface="Times New Roman"/>
                <a:ea typeface="Times New Roman"/>
                <a:cs typeface="Times New Roman"/>
                <a:sym typeface="Times New Roman"/>
              </a:rPr>
              <a:t>was lower than the current price</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2970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220">
                <a:solidFill>
                  <a:schemeClr val="accent1"/>
                </a:solidFill>
              </a:rPr>
              <a:t>Strategy #3</a:t>
            </a:r>
            <a:endParaRPr b="1" sz="2220">
              <a:solidFill>
                <a:schemeClr val="accent1"/>
              </a:solidFill>
            </a:endParaRPr>
          </a:p>
        </p:txBody>
      </p:sp>
      <p:sp>
        <p:nvSpPr>
          <p:cNvPr id="85" name="Google Shape;85;p17"/>
          <p:cNvSpPr txBox="1"/>
          <p:nvPr>
            <p:ph idx="1" type="body"/>
          </p:nvPr>
        </p:nvSpPr>
        <p:spPr>
          <a:xfrm>
            <a:off x="311700" y="926225"/>
            <a:ext cx="8520600" cy="3834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b="1" lang="en" sz="1600">
                <a:solidFill>
                  <a:schemeClr val="accent1"/>
                </a:solidFill>
                <a:latin typeface="Times New Roman"/>
                <a:ea typeface="Times New Roman"/>
                <a:cs typeface="Times New Roman"/>
                <a:sym typeface="Times New Roman"/>
              </a:rPr>
              <a:t>Moving Average:</a:t>
            </a:r>
            <a:r>
              <a:rPr lang="en" sz="1400">
                <a:solidFill>
                  <a:schemeClr val="dk1"/>
                </a:solidFill>
                <a:latin typeface="Times New Roman"/>
                <a:ea typeface="Times New Roman"/>
                <a:cs typeface="Times New Roman"/>
                <a:sym typeface="Times New Roman"/>
              </a:rPr>
              <a:t> </a:t>
            </a:r>
            <a:r>
              <a:rPr lang="en" sz="1400">
                <a:solidFill>
                  <a:schemeClr val="dk1"/>
                </a:solidFill>
                <a:highlight>
                  <a:srgbClr val="FFFFFF"/>
                </a:highlight>
                <a:latin typeface="Times New Roman"/>
                <a:ea typeface="Times New Roman"/>
                <a:cs typeface="Times New Roman"/>
                <a:sym typeface="Times New Roman"/>
              </a:rPr>
              <a:t>It will be our backward-looking indicator and it will rely on past price data to try to predict future averages of the stocks.</a:t>
            </a:r>
            <a:endParaRPr sz="14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a:t> </a:t>
            </a:r>
            <a:r>
              <a:rPr lang="en" sz="1300">
                <a:solidFill>
                  <a:srgbClr val="111111"/>
                </a:solidFill>
                <a:highlight>
                  <a:srgbClr val="FFFFFF"/>
                </a:highlight>
              </a:rPr>
              <a:t>In statistics, a moving average is a calculation used to analyze data points by creating a series of averages of different subsets of the full data set.</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The reason for calculating the moving average of a stock is to help smooth out the price data by creating a constantly updated average price</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By calculating the moving average, the impacts of random, short-term fluctuations on the price of a stock over a specified time-frame are mitigated.</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A simple moving average (SMA) is a calculation that takes the arithmetic mean of a given set of prices over the specific number of days in the past.</a:t>
            </a:r>
            <a:endParaRPr sz="1300">
              <a:solidFill>
                <a:srgbClr val="111111"/>
              </a:solidFill>
              <a:highlight>
                <a:srgbClr val="FFFFFF"/>
              </a:highlight>
            </a:endParaRPr>
          </a:p>
          <a:p>
            <a:pPr indent="0" lvl="0" marL="0" rtl="0" algn="l">
              <a:spcBef>
                <a:spcPts val="1200"/>
              </a:spcBef>
              <a:spcAft>
                <a:spcPts val="1200"/>
              </a:spcAft>
              <a:buNone/>
            </a:pPr>
            <a:r>
              <a:rPr lang="en" sz="1300">
                <a:solidFill>
                  <a:srgbClr val="111111"/>
                </a:solidFill>
                <a:highlight>
                  <a:srgbClr val="FFFFFF"/>
                </a:highlight>
              </a:rPr>
              <a:t>Exponential moving averages (EMA) is a weighted average that gives greater importance to the price of a stock on more recent days.</a:t>
            </a:r>
            <a:endParaRPr sz="1300">
              <a:solidFill>
                <a:srgbClr val="111111"/>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3">
            <a:alphaModFix/>
          </a:blip>
          <a:srcRect b="0" l="1409" r="0" t="0"/>
          <a:stretch/>
        </p:blipFill>
        <p:spPr>
          <a:xfrm>
            <a:off x="3759600" y="78325"/>
            <a:ext cx="3916524" cy="2825126"/>
          </a:xfrm>
          <a:prstGeom prst="rect">
            <a:avLst/>
          </a:prstGeom>
          <a:noFill/>
          <a:ln>
            <a:noFill/>
          </a:ln>
        </p:spPr>
      </p:pic>
      <p:sp>
        <p:nvSpPr>
          <p:cNvPr id="91" name="Google Shape;91;p18"/>
          <p:cNvSpPr txBox="1"/>
          <p:nvPr/>
        </p:nvSpPr>
        <p:spPr>
          <a:xfrm>
            <a:off x="104425" y="267800"/>
            <a:ext cx="2036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rgbClr val="FF9900"/>
                </a:solidFill>
              </a:rPr>
              <a:t>First steps...</a:t>
            </a:r>
            <a:endParaRPr b="1" sz="2200">
              <a:solidFill>
                <a:srgbClr val="FF9900"/>
              </a:solidFill>
            </a:endParaRPr>
          </a:p>
        </p:txBody>
      </p:sp>
      <p:sp>
        <p:nvSpPr>
          <p:cNvPr id="92" name="Google Shape;92;p18"/>
          <p:cNvSpPr txBox="1"/>
          <p:nvPr/>
        </p:nvSpPr>
        <p:spPr>
          <a:xfrm>
            <a:off x="208900" y="1467863"/>
            <a:ext cx="2697900" cy="2134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Assigning the correct </a:t>
            </a:r>
            <a:r>
              <a:rPr b="1" lang="en">
                <a:solidFill>
                  <a:schemeClr val="accent1"/>
                </a:solidFill>
                <a:latin typeface="Times New Roman"/>
                <a:ea typeface="Times New Roman"/>
                <a:cs typeface="Times New Roman"/>
                <a:sym typeface="Times New Roman"/>
              </a:rPr>
              <a:t>dates and times</a:t>
            </a:r>
            <a:r>
              <a:rPr lang="en">
                <a:solidFill>
                  <a:schemeClr val="dk1"/>
                </a:solidFill>
                <a:latin typeface="Times New Roman"/>
                <a:ea typeface="Times New Roman"/>
                <a:cs typeface="Times New Roman"/>
                <a:sym typeface="Times New Roman"/>
              </a:rPr>
              <a:t> so that our code will run the hours and the days that the market is open, to do this correctly we had to set the times to </a:t>
            </a:r>
            <a:r>
              <a:rPr lang="en" u="sng">
                <a:solidFill>
                  <a:schemeClr val="dk1"/>
                </a:solidFill>
                <a:latin typeface="Times New Roman"/>
                <a:ea typeface="Times New Roman"/>
                <a:cs typeface="Times New Roman"/>
                <a:sym typeface="Times New Roman"/>
              </a:rPr>
              <a:t>eastern time zone</a:t>
            </a:r>
            <a:r>
              <a:rPr lang="en">
                <a:solidFill>
                  <a:schemeClr val="dk1"/>
                </a:solidFill>
                <a:latin typeface="Times New Roman"/>
                <a:ea typeface="Times New Roman"/>
                <a:cs typeface="Times New Roman"/>
                <a:sym typeface="Times New Roman"/>
              </a:rPr>
              <a:t> so our code will be in the same time zone as the tiingo stock market</a:t>
            </a:r>
            <a:endParaRPr sz="1600"/>
          </a:p>
        </p:txBody>
      </p:sp>
      <p:pic>
        <p:nvPicPr>
          <p:cNvPr id="93" name="Google Shape;93;p18"/>
          <p:cNvPicPr preferRelativeResize="0"/>
          <p:nvPr/>
        </p:nvPicPr>
        <p:blipFill rotWithShape="1">
          <a:blip r:embed="rId4">
            <a:alphaModFix/>
          </a:blip>
          <a:srcRect b="0" l="0" r="17293" t="0"/>
          <a:stretch/>
        </p:blipFill>
        <p:spPr>
          <a:xfrm>
            <a:off x="5070775" y="2258725"/>
            <a:ext cx="3916525" cy="280259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3">
            <a:alphaModFix/>
          </a:blip>
          <a:srcRect b="0" l="0" r="14646" t="0"/>
          <a:stretch/>
        </p:blipFill>
        <p:spPr>
          <a:xfrm>
            <a:off x="6364724" y="0"/>
            <a:ext cx="2779275" cy="5143501"/>
          </a:xfrm>
          <a:prstGeom prst="rect">
            <a:avLst/>
          </a:prstGeom>
          <a:noFill/>
          <a:ln>
            <a:noFill/>
          </a:ln>
        </p:spPr>
      </p:pic>
      <p:pic>
        <p:nvPicPr>
          <p:cNvPr id="99" name="Google Shape;99;p19"/>
          <p:cNvPicPr preferRelativeResize="0"/>
          <p:nvPr/>
        </p:nvPicPr>
        <p:blipFill rotWithShape="1">
          <a:blip r:embed="rId4">
            <a:alphaModFix/>
          </a:blip>
          <a:srcRect b="0" l="0" r="20748" t="0"/>
          <a:stretch/>
        </p:blipFill>
        <p:spPr>
          <a:xfrm>
            <a:off x="3436138" y="13600"/>
            <a:ext cx="2884295" cy="5116299"/>
          </a:xfrm>
          <a:prstGeom prst="rect">
            <a:avLst/>
          </a:prstGeom>
          <a:noFill/>
          <a:ln>
            <a:noFill/>
          </a:ln>
        </p:spPr>
      </p:pic>
      <p:sp>
        <p:nvSpPr>
          <p:cNvPr id="100" name="Google Shape;100;p19"/>
          <p:cNvSpPr txBox="1"/>
          <p:nvPr/>
        </p:nvSpPr>
        <p:spPr>
          <a:xfrm>
            <a:off x="243675" y="308975"/>
            <a:ext cx="2884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Setting up the market times </a:t>
            </a:r>
            <a:endParaRPr b="1" sz="2000">
              <a:solidFill>
                <a:srgbClr val="FF9900"/>
              </a:solidFill>
            </a:endParaRPr>
          </a:p>
        </p:txBody>
      </p:sp>
      <p:sp>
        <p:nvSpPr>
          <p:cNvPr id="101" name="Google Shape;101;p19"/>
          <p:cNvSpPr txBox="1"/>
          <p:nvPr/>
        </p:nvSpPr>
        <p:spPr>
          <a:xfrm>
            <a:off x="313300" y="1670975"/>
            <a:ext cx="2955900" cy="238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t>This function will tell our bot when the market will open and close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time format is Hour:Minute:Seconds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We wanted to start </a:t>
            </a:r>
            <a:r>
              <a:rPr lang="en"/>
              <a:t>wrapping</a:t>
            </a:r>
            <a:r>
              <a:rPr lang="en"/>
              <a:t> up 7 </a:t>
            </a:r>
            <a:r>
              <a:rPr lang="en"/>
              <a:t>minutes</a:t>
            </a:r>
            <a:r>
              <a:rPr lang="en"/>
              <a:t> </a:t>
            </a:r>
            <a:r>
              <a:rPr lang="en"/>
              <a:t>before the market closed to avoid errors and penalties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262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9900"/>
                </a:solidFill>
              </a:rPr>
              <a:t>Checking for errors</a:t>
            </a:r>
            <a:endParaRPr b="1">
              <a:solidFill>
                <a:srgbClr val="FF9900"/>
              </a:solidFill>
            </a:endParaRPr>
          </a:p>
        </p:txBody>
      </p:sp>
      <p:sp>
        <p:nvSpPr>
          <p:cNvPr id="107" name="Google Shape;107;p20"/>
          <p:cNvSpPr txBox="1"/>
          <p:nvPr>
            <p:ph idx="1" type="body"/>
          </p:nvPr>
        </p:nvSpPr>
        <p:spPr>
          <a:xfrm>
            <a:off x="311700" y="1030650"/>
            <a:ext cx="5571600" cy="21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rgbClr val="000000"/>
                </a:solidFill>
              </a:rPr>
              <a:t>T</a:t>
            </a:r>
            <a:r>
              <a:rPr lang="en" sz="1400">
                <a:solidFill>
                  <a:srgbClr val="000000"/>
                </a:solidFill>
              </a:rPr>
              <a:t>his function will be utilized to check for errors in the in buying and selling stocks and for the time to open and close the market</a:t>
            </a:r>
            <a:endParaRPr sz="1400">
              <a:solidFill>
                <a:srgbClr val="000000"/>
              </a:solidFill>
            </a:endParaRPr>
          </a:p>
        </p:txBody>
      </p:sp>
      <p:pic>
        <p:nvPicPr>
          <p:cNvPr id="108" name="Google Shape;108;p20"/>
          <p:cNvPicPr preferRelativeResize="0"/>
          <p:nvPr/>
        </p:nvPicPr>
        <p:blipFill>
          <a:blip r:embed="rId3">
            <a:alphaModFix/>
          </a:blip>
          <a:stretch>
            <a:fillRect/>
          </a:stretch>
        </p:blipFill>
        <p:spPr>
          <a:xfrm>
            <a:off x="6243452" y="644025"/>
            <a:ext cx="2588850" cy="407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1"/>
          <p:cNvPicPr preferRelativeResize="0"/>
          <p:nvPr/>
        </p:nvPicPr>
        <p:blipFill>
          <a:blip r:embed="rId3">
            <a:alphaModFix/>
          </a:blip>
          <a:stretch>
            <a:fillRect/>
          </a:stretch>
        </p:blipFill>
        <p:spPr>
          <a:xfrm>
            <a:off x="5574400" y="152400"/>
            <a:ext cx="2965219" cy="4838699"/>
          </a:xfrm>
          <a:prstGeom prst="rect">
            <a:avLst/>
          </a:prstGeom>
          <a:noFill/>
          <a:ln>
            <a:noFill/>
          </a:ln>
        </p:spPr>
      </p:pic>
      <p:sp>
        <p:nvSpPr>
          <p:cNvPr id="114" name="Google Shape;114;p21"/>
          <p:cNvSpPr txBox="1"/>
          <p:nvPr/>
        </p:nvSpPr>
        <p:spPr>
          <a:xfrm>
            <a:off x="208850" y="1148825"/>
            <a:ext cx="5091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This function will help us get the historical data from Tiingo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return the lowest and highest values given in the vector</a:t>
            </a:r>
            <a:endParaRPr/>
          </a:p>
        </p:txBody>
      </p:sp>
      <p:sp>
        <p:nvSpPr>
          <p:cNvPr id="115" name="Google Shape;115;p21"/>
          <p:cNvSpPr txBox="1"/>
          <p:nvPr/>
        </p:nvSpPr>
        <p:spPr>
          <a:xfrm>
            <a:off x="548300" y="191450"/>
            <a:ext cx="41079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Getting historical data and values</a:t>
            </a:r>
            <a:endParaRPr b="1" sz="2000">
              <a:solidFill>
                <a:srgbClr val="FF99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